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6CDDEEF-EF5F-4E83-B087-9C9181808677}" type="datetimeFigureOut">
              <a:rPr lang="ar-IQ" smtClean="0"/>
              <a:t>05/09/1444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47939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6CDDEEF-EF5F-4E83-B087-9C9181808677}" type="datetimeFigureOut">
              <a:rPr lang="ar-IQ" smtClean="0"/>
              <a:t>05/09/1444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193972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6CDDEEF-EF5F-4E83-B087-9C9181808677}" type="datetimeFigureOut">
              <a:rPr lang="ar-IQ" smtClean="0"/>
              <a:t>05/09/1444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229325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6CDDEEF-EF5F-4E83-B087-9C9181808677}" type="datetimeFigureOut">
              <a:rPr lang="ar-IQ" smtClean="0"/>
              <a:t>05/09/1444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270730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6CDDEEF-EF5F-4E83-B087-9C9181808677}" type="datetimeFigureOut">
              <a:rPr lang="ar-IQ" smtClean="0"/>
              <a:t>05/09/1444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332148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6CDDEEF-EF5F-4E83-B087-9C9181808677}" type="datetimeFigureOut">
              <a:rPr lang="ar-IQ" smtClean="0"/>
              <a:t>05/09/1444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28284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6CDDEEF-EF5F-4E83-B087-9C9181808677}" type="datetimeFigureOut">
              <a:rPr lang="ar-IQ" smtClean="0"/>
              <a:t>05/09/1444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321475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6CDDEEF-EF5F-4E83-B087-9C9181808677}" type="datetimeFigureOut">
              <a:rPr lang="ar-IQ" smtClean="0"/>
              <a:t>05/09/1444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219183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6CDDEEF-EF5F-4E83-B087-9C9181808677}" type="datetimeFigureOut">
              <a:rPr lang="ar-IQ" smtClean="0"/>
              <a:t>05/09/1444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364011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6CDDEEF-EF5F-4E83-B087-9C9181808677}" type="datetimeFigureOut">
              <a:rPr lang="ar-IQ" smtClean="0"/>
              <a:t>05/09/1444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401757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6CDDEEF-EF5F-4E83-B087-9C9181808677}" type="datetimeFigureOut">
              <a:rPr lang="ar-IQ" smtClean="0"/>
              <a:t>05/09/1444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7102439-B9F1-4FF7-8A1E-9276065E486A}" type="slidenum">
              <a:rPr lang="ar-IQ" smtClean="0"/>
              <a:t>‹#›</a:t>
            </a:fld>
            <a:endParaRPr lang="ar-IQ"/>
          </a:p>
        </p:txBody>
      </p:sp>
    </p:spTree>
    <p:extLst>
      <p:ext uri="{BB962C8B-B14F-4D97-AF65-F5344CB8AC3E}">
        <p14:creationId xmlns:p14="http://schemas.microsoft.com/office/powerpoint/2010/main" val="1609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6CDDEEF-EF5F-4E83-B087-9C9181808677}" type="datetimeFigureOut">
              <a:rPr lang="ar-IQ" smtClean="0"/>
              <a:t>05/09/1444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102439-B9F1-4FF7-8A1E-9276065E486A}" type="slidenum">
              <a:rPr lang="ar-IQ" smtClean="0"/>
              <a:t>‹#›</a:t>
            </a:fld>
            <a:endParaRPr lang="ar-IQ"/>
          </a:p>
        </p:txBody>
      </p:sp>
    </p:spTree>
    <p:extLst>
      <p:ext uri="{BB962C8B-B14F-4D97-AF65-F5344CB8AC3E}">
        <p14:creationId xmlns:p14="http://schemas.microsoft.com/office/powerpoint/2010/main" val="1265550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b="1" dirty="0" smtClean="0">
                <a:latin typeface="Aharoni" pitchFamily="2" charset="-79"/>
              </a:rPr>
              <a:t>جامعة البصرة – كلية الطب البيطري </a:t>
            </a:r>
            <a:br>
              <a:rPr lang="ar-IQ" b="1" dirty="0" smtClean="0">
                <a:latin typeface="Aharoni" pitchFamily="2" charset="-79"/>
              </a:rPr>
            </a:br>
            <a:r>
              <a:rPr lang="ar-IQ" b="1" dirty="0" smtClean="0">
                <a:latin typeface="Aharoni" pitchFamily="2" charset="-79"/>
              </a:rPr>
              <a:t>فرع الجراحة و التوليد البيطري </a:t>
            </a:r>
            <a:endParaRPr lang="ar-IQ" b="1" dirty="0">
              <a:latin typeface="Aharoni" pitchFamily="2" charset="-79"/>
            </a:endParaRPr>
          </a:p>
        </p:txBody>
      </p:sp>
      <p:sp>
        <p:nvSpPr>
          <p:cNvPr id="3" name="عنوان فرعي 2"/>
          <p:cNvSpPr>
            <a:spLocks noGrp="1"/>
          </p:cNvSpPr>
          <p:nvPr>
            <p:ph type="subTitle" idx="1"/>
          </p:nvPr>
        </p:nvSpPr>
        <p:spPr/>
        <p:txBody>
          <a:bodyPr>
            <a:normAutofit/>
          </a:bodyPr>
          <a:lstStyle/>
          <a:p>
            <a:r>
              <a:rPr lang="ar-IQ" sz="4000" b="1" dirty="0" smtClean="0">
                <a:solidFill>
                  <a:schemeClr val="tx1"/>
                </a:solidFill>
                <a:latin typeface="Aharoni" pitchFamily="2" charset="-79"/>
                <a:cs typeface="Andalus" pitchFamily="18" charset="-78"/>
              </a:rPr>
              <a:t>الضمادات </a:t>
            </a:r>
          </a:p>
          <a:p>
            <a:r>
              <a:rPr lang="ar-IQ" sz="4000" b="1" dirty="0" err="1" smtClean="0">
                <a:solidFill>
                  <a:schemeClr val="tx1"/>
                </a:solidFill>
                <a:latin typeface="Aharoni" pitchFamily="2" charset="-79"/>
                <a:cs typeface="Andalus" pitchFamily="18" charset="-78"/>
              </a:rPr>
              <a:t>ا.م.د.علاء</a:t>
            </a:r>
            <a:r>
              <a:rPr lang="ar-IQ" sz="4000" b="1" dirty="0" smtClean="0">
                <a:solidFill>
                  <a:schemeClr val="tx1"/>
                </a:solidFill>
                <a:latin typeface="Aharoni" pitchFamily="2" charset="-79"/>
                <a:cs typeface="Andalus" pitchFamily="18" charset="-78"/>
              </a:rPr>
              <a:t> احمد ابراهيم </a:t>
            </a:r>
            <a:endParaRPr lang="ar-IQ" sz="4000" b="1" dirty="0">
              <a:solidFill>
                <a:schemeClr val="tx1"/>
              </a:solidFill>
              <a:latin typeface="Aharoni" pitchFamily="2" charset="-79"/>
              <a:cs typeface="Andalus" pitchFamily="18" charset="-78"/>
            </a:endParaRPr>
          </a:p>
        </p:txBody>
      </p:sp>
    </p:spTree>
    <p:extLst>
      <p:ext uri="{BB962C8B-B14F-4D97-AF65-F5344CB8AC3E}">
        <p14:creationId xmlns:p14="http://schemas.microsoft.com/office/powerpoint/2010/main" val="286815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1143000"/>
          </a:xfrm>
        </p:spPr>
        <p:txBody>
          <a:bodyPr>
            <a:normAutofit fontScale="90000"/>
          </a:bodyPr>
          <a:lstStyle/>
          <a:p>
            <a:r>
              <a:rPr lang="en-US" dirty="0" smtClean="0">
                <a:latin typeface="Andalus" pitchFamily="18" charset="-78"/>
                <a:cs typeface="Andalus" pitchFamily="18" charset="-78"/>
              </a:rPr>
              <a:t/>
            </a:r>
            <a:br>
              <a:rPr lang="en-US" dirty="0" smtClean="0">
                <a:latin typeface="Andalus" pitchFamily="18" charset="-78"/>
                <a:cs typeface="Andalus" pitchFamily="18" charset="-78"/>
              </a:rPr>
            </a:br>
            <a:r>
              <a:rPr lang="ar-IQ" dirty="0" smtClean="0">
                <a:latin typeface="Andalus" pitchFamily="18" charset="-78"/>
                <a:cs typeface="Andalus" pitchFamily="18" charset="-78"/>
              </a:rPr>
              <a:t>الضمادة (الرباط الطبي )</a:t>
            </a:r>
            <a:br>
              <a:rPr lang="ar-IQ" dirty="0" smtClean="0">
                <a:latin typeface="Andalus" pitchFamily="18" charset="-78"/>
                <a:cs typeface="Andalus" pitchFamily="18" charset="-78"/>
              </a:rPr>
            </a:br>
            <a:r>
              <a:rPr lang="en-US" dirty="0" smtClean="0">
                <a:latin typeface="Andalus" pitchFamily="18" charset="-78"/>
                <a:cs typeface="Andalus" pitchFamily="18" charset="-78"/>
              </a:rPr>
              <a:t>Bandage </a:t>
            </a:r>
            <a:r>
              <a:rPr lang="ar-IQ" dirty="0" smtClean="0">
                <a:latin typeface="Andalus" pitchFamily="18" charset="-78"/>
                <a:cs typeface="Andalus" pitchFamily="18" charset="-78"/>
              </a:rPr>
              <a:t/>
            </a:r>
            <a:br>
              <a:rPr lang="ar-IQ" dirty="0" smtClean="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107504" y="1196752"/>
            <a:ext cx="8784976" cy="4929411"/>
          </a:xfrm>
        </p:spPr>
        <p:txBody>
          <a:bodyPr>
            <a:normAutofit/>
          </a:bodyPr>
          <a:lstStyle/>
          <a:p>
            <a:r>
              <a:rPr lang="ar-IQ" sz="2400" dirty="0" smtClean="0"/>
              <a:t>هي اي مادة تستعمل للتثبيت او الضغط على موضع  لتمنع تلوث الجروح او تستعمل ضاغطا لوقف النزف او لرفع او تعليق العظام المكسورة </a:t>
            </a:r>
          </a:p>
          <a:p>
            <a:endParaRPr lang="ar-IQ"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447002"/>
            <a:ext cx="4283968"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BASIC R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5" y="3447002"/>
            <a:ext cx="4628541" cy="317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077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lstStyle/>
          <a:p>
            <a:r>
              <a:rPr lang="ar-IQ" dirty="0" smtClean="0">
                <a:latin typeface="Andalus" pitchFamily="18" charset="-78"/>
                <a:cs typeface="Andalus" pitchFamily="18" charset="-78"/>
              </a:rPr>
              <a:t>فوائد الضمادة </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421704" y="1052736"/>
            <a:ext cx="8686800" cy="5073427"/>
          </a:xfrm>
        </p:spPr>
        <p:txBody>
          <a:bodyPr>
            <a:normAutofit/>
          </a:bodyPr>
          <a:lstStyle/>
          <a:p>
            <a:r>
              <a:rPr lang="ar-IQ" sz="2400" dirty="0" smtClean="0">
                <a:latin typeface="Andalus" pitchFamily="18" charset="-78"/>
                <a:cs typeface="Andalus" pitchFamily="18" charset="-78"/>
              </a:rPr>
              <a:t>تسرع التئام الجروح</a:t>
            </a:r>
          </a:p>
          <a:p>
            <a:r>
              <a:rPr lang="ar-IQ" sz="2400" dirty="0" smtClean="0">
                <a:latin typeface="Andalus" pitchFamily="18" charset="-78"/>
                <a:cs typeface="Andalus" pitchFamily="18" charset="-78"/>
              </a:rPr>
              <a:t>تحمي الجروح من المحيط و الحيوان </a:t>
            </a:r>
          </a:p>
          <a:p>
            <a:r>
              <a:rPr lang="ar-IQ" sz="2400" dirty="0" smtClean="0">
                <a:latin typeface="Andalus" pitchFamily="18" charset="-78"/>
                <a:cs typeface="Andalus" pitchFamily="18" charset="-78"/>
              </a:rPr>
              <a:t>امتصاص النضحة (سوائل الجرح)</a:t>
            </a:r>
          </a:p>
          <a:p>
            <a:r>
              <a:rPr lang="ar-IQ" sz="2400" dirty="0" smtClean="0">
                <a:latin typeface="Andalus" pitchFamily="18" charset="-78"/>
                <a:cs typeface="Andalus" pitchFamily="18" charset="-78"/>
              </a:rPr>
              <a:t>تقلل من الفراغات الميتة في الجروح </a:t>
            </a:r>
          </a:p>
          <a:p>
            <a:r>
              <a:rPr lang="ar-IQ" sz="2400" dirty="0" smtClean="0">
                <a:latin typeface="Andalus" pitchFamily="18" charset="-78"/>
                <a:cs typeface="Andalus" pitchFamily="18" charset="-78"/>
              </a:rPr>
              <a:t>تخفيف الضغط على الجروح</a:t>
            </a:r>
          </a:p>
          <a:p>
            <a:r>
              <a:rPr lang="ar-IQ" sz="2400" dirty="0" smtClean="0">
                <a:latin typeface="Andalus" pitchFamily="18" charset="-78"/>
                <a:cs typeface="Andalus" pitchFamily="18" charset="-78"/>
              </a:rPr>
              <a:t>استعمال الادوية الموضعية</a:t>
            </a:r>
          </a:p>
          <a:p>
            <a:r>
              <a:rPr lang="ar-IQ" sz="2400" dirty="0" smtClean="0">
                <a:latin typeface="Andalus" pitchFamily="18" charset="-78"/>
                <a:cs typeface="Andalus" pitchFamily="18" charset="-78"/>
              </a:rPr>
              <a:t>تحديد او السماح لحركة امنة </a:t>
            </a:r>
          </a:p>
          <a:p>
            <a:r>
              <a:rPr lang="ar-IQ" sz="2400" dirty="0" smtClean="0">
                <a:latin typeface="Andalus" pitchFamily="18" charset="-78"/>
                <a:cs typeface="Andalus" pitchFamily="18" charset="-78"/>
              </a:rPr>
              <a:t>تثبيت و او دعم التراكيب الواقعة تحت الضمادة </a:t>
            </a:r>
          </a:p>
          <a:p>
            <a:endParaRPr lang="ar-IQ" sz="2400" dirty="0">
              <a:latin typeface="Andalus" pitchFamily="18" charset="-78"/>
              <a:cs typeface="Andalus" pitchFamily="18" charset="-78"/>
            </a:endParaRPr>
          </a:p>
        </p:txBody>
      </p:sp>
      <p:pic>
        <p:nvPicPr>
          <p:cNvPr id="2050" name="Picture 2" descr="Woodside Self Adhesive Cohesive Bandage, First Aid Gauze Vet Wrap (pack of  5) | Woodside Produ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59478"/>
            <a:ext cx="3333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forming Bandage - The Vet St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08" y="3284984"/>
            <a:ext cx="2942692" cy="294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38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00"/>
            <a:ext cx="8229600" cy="1143000"/>
          </a:xfrm>
        </p:spPr>
        <p:txBody>
          <a:bodyPr>
            <a:normAutofit/>
          </a:bodyPr>
          <a:lstStyle/>
          <a:p>
            <a:r>
              <a:rPr lang="ar-IQ" sz="4000" dirty="0" smtClean="0">
                <a:latin typeface="Andalus" pitchFamily="18" charset="-78"/>
                <a:cs typeface="Andalus" pitchFamily="18" charset="-78"/>
              </a:rPr>
              <a:t>الطبقة الاساسية (طبقة الاتصال )</a:t>
            </a:r>
            <a:endParaRPr lang="ar-IQ" sz="4000" dirty="0">
              <a:latin typeface="Andalus" pitchFamily="18" charset="-78"/>
              <a:cs typeface="Andalus" pitchFamily="18" charset="-78"/>
            </a:endParaRPr>
          </a:p>
        </p:txBody>
      </p:sp>
      <p:sp>
        <p:nvSpPr>
          <p:cNvPr id="3" name="عنصر نائب للمحتوى 2"/>
          <p:cNvSpPr>
            <a:spLocks noGrp="1"/>
          </p:cNvSpPr>
          <p:nvPr>
            <p:ph idx="1"/>
          </p:nvPr>
        </p:nvSpPr>
        <p:spPr>
          <a:xfrm>
            <a:off x="457200" y="764704"/>
            <a:ext cx="8435280" cy="5256584"/>
          </a:xfrm>
        </p:spPr>
        <p:txBody>
          <a:bodyPr>
            <a:normAutofit/>
          </a:bodyPr>
          <a:lstStyle/>
          <a:p>
            <a:r>
              <a:rPr lang="ar-IQ" sz="2800" dirty="0" smtClean="0">
                <a:latin typeface="Andalus" pitchFamily="18" charset="-78"/>
                <a:cs typeface="Andalus" pitchFamily="18" charset="-78"/>
              </a:rPr>
              <a:t>تكون بتلامس مباشر مع الجرح و تكون معقمة بدرجة عالية وتوضع بطريقة معقمة </a:t>
            </a:r>
          </a:p>
          <a:p>
            <a:r>
              <a:rPr lang="ar-IQ" sz="2800" dirty="0" smtClean="0">
                <a:latin typeface="Andalus" pitchFamily="18" charset="-78"/>
                <a:cs typeface="Andalus" pitchFamily="18" charset="-78"/>
              </a:rPr>
              <a:t>توفر بيئة داعمة  لشفاء الجروح  </a:t>
            </a:r>
          </a:p>
          <a:p>
            <a:r>
              <a:rPr lang="ar-IQ" sz="2800" dirty="0" smtClean="0">
                <a:latin typeface="Andalus" pitchFamily="18" charset="-78"/>
                <a:cs typeface="Andalus" pitchFamily="18" charset="-78"/>
              </a:rPr>
              <a:t>وظيفة الطبقة الاولى </a:t>
            </a:r>
          </a:p>
          <a:p>
            <a:r>
              <a:rPr lang="ar-IQ" sz="2800" dirty="0" smtClean="0">
                <a:latin typeface="Andalus" pitchFamily="18" charset="-78"/>
                <a:cs typeface="Andalus" pitchFamily="18" charset="-78"/>
              </a:rPr>
              <a:t>تكون الحاجز الاخير الفاصل بين </a:t>
            </a:r>
          </a:p>
          <a:p>
            <a:r>
              <a:rPr lang="ar-IQ" sz="2800" dirty="0" smtClean="0">
                <a:latin typeface="Andalus" pitchFamily="18" charset="-78"/>
                <a:cs typeface="Andalus" pitchFamily="18" charset="-78"/>
              </a:rPr>
              <a:t>الجرح و الملوثات الخارجية </a:t>
            </a:r>
          </a:p>
          <a:p>
            <a:r>
              <a:rPr lang="ar-IQ" sz="2800" dirty="0" smtClean="0">
                <a:latin typeface="Andalus" pitchFamily="18" charset="-78"/>
                <a:cs typeface="Andalus" pitchFamily="18" charset="-78"/>
              </a:rPr>
              <a:t>تمتص او تحول الافرازات الى </a:t>
            </a:r>
          </a:p>
          <a:p>
            <a:pPr marL="0" indent="0">
              <a:buNone/>
            </a:pPr>
            <a:r>
              <a:rPr lang="ar-IQ" sz="2800" dirty="0">
                <a:latin typeface="Andalus" pitchFamily="18" charset="-78"/>
                <a:cs typeface="Andalus" pitchFamily="18" charset="-78"/>
              </a:rPr>
              <a:t> </a:t>
            </a:r>
            <a:r>
              <a:rPr lang="ar-IQ" sz="2800" dirty="0" smtClean="0">
                <a:latin typeface="Andalus" pitchFamily="18" charset="-78"/>
                <a:cs typeface="Andalus" pitchFamily="18" charset="-78"/>
              </a:rPr>
              <a:t>    طبقة الضماد الثانية </a:t>
            </a:r>
          </a:p>
          <a:p>
            <a:r>
              <a:rPr lang="ar-IQ" sz="2800" dirty="0" smtClean="0">
                <a:latin typeface="Andalus" pitchFamily="18" charset="-78"/>
                <a:cs typeface="Andalus" pitchFamily="18" charset="-78"/>
              </a:rPr>
              <a:t>تحافظ على بيئة الجرح الرطبة والتي تدعم التنظير </a:t>
            </a:r>
            <a:r>
              <a:rPr lang="ar-IQ" sz="2800" dirty="0" err="1" smtClean="0">
                <a:latin typeface="Andalus" pitchFamily="18" charset="-78"/>
                <a:cs typeface="Andalus" pitchFamily="18" charset="-78"/>
              </a:rPr>
              <a:t>التحلليالذاتي</a:t>
            </a:r>
            <a:r>
              <a:rPr lang="ar-IQ" sz="2800" dirty="0" smtClean="0">
                <a:latin typeface="Andalus" pitchFamily="18" charset="-78"/>
                <a:cs typeface="Andalus" pitchFamily="18" charset="-78"/>
              </a:rPr>
              <a:t> , تكوين النسيج الحبيبي , التظهير, و او التقلص و التي هي ضرورية للجرح </a:t>
            </a:r>
            <a:endParaRPr lang="ar-IQ" sz="2800"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4159550" cy="296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857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507288" cy="6408712"/>
          </a:xfrm>
        </p:spPr>
        <p:txBody>
          <a:bodyPr>
            <a:normAutofit/>
          </a:bodyPr>
          <a:lstStyle/>
          <a:p>
            <a:r>
              <a:rPr lang="ar-IQ" sz="2400" dirty="0" smtClean="0">
                <a:latin typeface="AGA Arabesque" pitchFamily="2" charset="2"/>
              </a:rPr>
              <a:t>تبديل الطبقة الاساسية عندما تصل طاقة الامتصاص الى حدها او عندما خواصها غير ملائمة لالتئام الجرح او غير ملائم لكمية الافرازات </a:t>
            </a:r>
          </a:p>
          <a:p>
            <a:r>
              <a:rPr lang="ar-IQ" sz="2400" dirty="0" smtClean="0">
                <a:latin typeface="AGA Arabesque" pitchFamily="2" charset="2"/>
              </a:rPr>
              <a:t>في الجروح غير </a:t>
            </a:r>
            <a:r>
              <a:rPr lang="ar-IQ" sz="2400" dirty="0" err="1" smtClean="0">
                <a:latin typeface="AGA Arabesque" pitchFamily="2" charset="2"/>
              </a:rPr>
              <a:t>الخمجية</a:t>
            </a:r>
            <a:r>
              <a:rPr lang="ar-IQ" sz="2400" dirty="0" smtClean="0">
                <a:latin typeface="AGA Arabesque" pitchFamily="2" charset="2"/>
              </a:rPr>
              <a:t>  يبدل الضماد خلال 2-3 يوم خلال فترة الالتهاب و التنظير و كل 4-7 ايام خلال المرحلة الاخيرة من الالتئام </a:t>
            </a:r>
          </a:p>
          <a:p>
            <a:r>
              <a:rPr lang="ar-IQ" sz="2400" dirty="0">
                <a:latin typeface="AGA Arabesque" pitchFamily="2" charset="2"/>
              </a:rPr>
              <a:t>المسحة الصفراء والرائحة الكريهة هي خصائص طبيعية للضمادات الهلامية (على سبيل المثال ، </a:t>
            </a:r>
            <a:r>
              <a:rPr lang="ar-IQ" sz="2400" dirty="0" err="1">
                <a:latin typeface="AGA Arabesque" pitchFamily="2" charset="2"/>
              </a:rPr>
              <a:t>ألجينات</a:t>
            </a:r>
            <a:r>
              <a:rPr lang="ar-IQ" sz="2400" dirty="0">
                <a:latin typeface="AGA Arabesque" pitchFamily="2" charset="2"/>
              </a:rPr>
              <a:t> الكالسيوم ، </a:t>
            </a:r>
            <a:r>
              <a:rPr lang="ar-IQ" sz="2400" dirty="0" err="1">
                <a:latin typeface="AGA Arabesque" pitchFamily="2" charset="2"/>
              </a:rPr>
              <a:t>والغرواني</a:t>
            </a:r>
            <a:r>
              <a:rPr lang="ar-IQ" sz="2400" dirty="0">
                <a:latin typeface="AGA Arabesque" pitchFamily="2" charset="2"/>
              </a:rPr>
              <a:t> المائي ، </a:t>
            </a:r>
            <a:r>
              <a:rPr lang="ar-IQ" sz="2400" dirty="0" err="1">
                <a:latin typeface="AGA Arabesque" pitchFamily="2" charset="2"/>
              </a:rPr>
              <a:t>والهيدروجيل</a:t>
            </a:r>
            <a:r>
              <a:rPr lang="ar-IQ" sz="2400" dirty="0">
                <a:latin typeface="AGA Arabesque" pitchFamily="2" charset="2"/>
              </a:rPr>
              <a:t>) وللإفرازات التي تتراكم تحت ضمادة الفيلم ، ويجب عدم إساءة تفسيرها على أنها علامات </a:t>
            </a:r>
            <a:r>
              <a:rPr lang="ar-IQ" sz="2400" dirty="0" smtClean="0">
                <a:latin typeface="AGA Arabesque" pitchFamily="2" charset="2"/>
              </a:rPr>
              <a:t>للعدوى</a:t>
            </a:r>
          </a:p>
          <a:p>
            <a:r>
              <a:rPr lang="ar-IQ" sz="2400" dirty="0" smtClean="0">
                <a:latin typeface="AGA Arabesque" pitchFamily="2" charset="2"/>
              </a:rPr>
              <a:t>يلتصق الضماد على الجرح اذا قدرة امتصاص الضماد اكبر من كمية سوائل الجرح او اذا ترك الضماد لفترة طويلة بحيث يجف على الجرح او اذا جفت سوائل الجرح او تكون النسيج الحبيبي او ظهارة الجلد</a:t>
            </a:r>
          </a:p>
          <a:p>
            <a:endParaRPr lang="ar-IQ" sz="2400" dirty="0">
              <a:latin typeface="AGA Arabesque" pitchFamily="2" charset="2"/>
            </a:endParaRPr>
          </a:p>
        </p:txBody>
      </p:sp>
    </p:spTree>
    <p:extLst>
      <p:ext uri="{BB962C8B-B14F-4D97-AF65-F5344CB8AC3E}">
        <p14:creationId xmlns:p14="http://schemas.microsoft.com/office/powerpoint/2010/main" val="3177043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ar-IQ" sz="4000" dirty="0" smtClean="0">
                <a:latin typeface="Andalus" pitchFamily="18" charset="-78"/>
                <a:cs typeface="Andalus" pitchFamily="18" charset="-78"/>
              </a:rPr>
              <a:t>الطبقة الثانية من الضماد </a:t>
            </a:r>
            <a:endParaRPr lang="ar-IQ" sz="4000" dirty="0">
              <a:latin typeface="Andalus" pitchFamily="18" charset="-78"/>
              <a:cs typeface="Andalus" pitchFamily="18" charset="-78"/>
            </a:endParaRPr>
          </a:p>
        </p:txBody>
      </p:sp>
      <p:sp>
        <p:nvSpPr>
          <p:cNvPr id="3" name="عنصر نائب للمحتوى 2"/>
          <p:cNvSpPr>
            <a:spLocks noGrp="1"/>
          </p:cNvSpPr>
          <p:nvPr>
            <p:ph idx="1"/>
          </p:nvPr>
        </p:nvSpPr>
        <p:spPr>
          <a:xfrm>
            <a:off x="251520" y="836712"/>
            <a:ext cx="8568952" cy="5904656"/>
          </a:xfrm>
        </p:spPr>
        <p:txBody>
          <a:bodyPr>
            <a:normAutofit/>
          </a:bodyPr>
          <a:lstStyle/>
          <a:p>
            <a:r>
              <a:rPr lang="ar-IQ" sz="2400" dirty="0" smtClean="0"/>
              <a:t>تحافظ على الطبقة الاساسية و تضغط عليها لتكون في اتصال مباشر مع الجرح ,</a:t>
            </a:r>
            <a:r>
              <a:rPr lang="ar-IQ" sz="2400" dirty="0"/>
              <a:t>كذلك </a:t>
            </a:r>
            <a:r>
              <a:rPr lang="ar-IQ" sz="2400" dirty="0" smtClean="0"/>
              <a:t>توفر  </a:t>
            </a:r>
            <a:r>
              <a:rPr lang="ar-IQ" sz="2400" dirty="0"/>
              <a:t>بعض الضغط </a:t>
            </a:r>
            <a:r>
              <a:rPr lang="ar-IQ" sz="2400" dirty="0" smtClean="0"/>
              <a:t>تقلل من الفراغات الميتة في </a:t>
            </a:r>
            <a:r>
              <a:rPr lang="ar-IQ" sz="2400" dirty="0" smtClean="0"/>
              <a:t>الجرح والتي </a:t>
            </a:r>
            <a:r>
              <a:rPr lang="ar-IQ" sz="2400" dirty="0" smtClean="0"/>
              <a:t>ممكن ان يتجمع فيها المصل او الدم </a:t>
            </a:r>
            <a:r>
              <a:rPr lang="ar-IQ" sz="2400" dirty="0" smtClean="0"/>
              <a:t>و تمنع التورم </a:t>
            </a:r>
          </a:p>
          <a:p>
            <a:r>
              <a:rPr lang="ar-IQ" sz="2400" dirty="0" smtClean="0"/>
              <a:t>اكثر الضمادات استعمالا في هذه الطبقة هو </a:t>
            </a:r>
            <a:r>
              <a:rPr lang="en-US" sz="2400" dirty="0" smtClean="0"/>
              <a:t>cast padding </a:t>
            </a:r>
            <a:r>
              <a:rPr lang="ar-IQ" sz="2400" dirty="0" smtClean="0"/>
              <a:t> و لفاف القطن </a:t>
            </a:r>
            <a:endParaRPr lang="ar-IQ" sz="2400" dirty="0" smtClean="0"/>
          </a:p>
          <a:p>
            <a:endParaRPr lang="ar-IQ" sz="2400" dirty="0" smtClean="0"/>
          </a:p>
          <a:p>
            <a:endParaRPr lang="ar-IQ"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64579"/>
          <a:stretch/>
        </p:blipFill>
        <p:spPr bwMode="auto">
          <a:xfrm>
            <a:off x="2339753" y="2924944"/>
            <a:ext cx="4907366" cy="361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788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00"/>
            <a:ext cx="8229600" cy="1143000"/>
          </a:xfrm>
        </p:spPr>
        <p:txBody>
          <a:bodyPr/>
          <a:lstStyle/>
          <a:p>
            <a:r>
              <a:rPr lang="ar-IQ" dirty="0" smtClean="0"/>
              <a:t>الطبقة الثالثة </a:t>
            </a:r>
            <a:endParaRPr lang="ar-IQ" dirty="0"/>
          </a:p>
        </p:txBody>
      </p:sp>
      <p:sp>
        <p:nvSpPr>
          <p:cNvPr id="3" name="عنصر نائب للمحتوى 2"/>
          <p:cNvSpPr>
            <a:spLocks noGrp="1"/>
          </p:cNvSpPr>
          <p:nvPr>
            <p:ph idx="1"/>
          </p:nvPr>
        </p:nvSpPr>
        <p:spPr>
          <a:xfrm>
            <a:off x="457200" y="620688"/>
            <a:ext cx="8507288" cy="5505475"/>
          </a:xfrm>
        </p:spPr>
        <p:txBody>
          <a:bodyPr>
            <a:normAutofit/>
          </a:bodyPr>
          <a:lstStyle/>
          <a:p>
            <a:r>
              <a:rPr lang="ar-IQ" sz="2800" dirty="0" smtClean="0"/>
              <a:t>الغاية من هذه الطبقة هي تامين الطبقة الاولى و الثانية من الضماد </a:t>
            </a:r>
          </a:p>
          <a:p>
            <a:r>
              <a:rPr lang="ar-IQ" sz="2800" dirty="0" smtClean="0"/>
              <a:t>من الامثلة هو </a:t>
            </a:r>
            <a:r>
              <a:rPr lang="ar-IQ" sz="2800" dirty="0" err="1" smtClean="0"/>
              <a:t>الباندج</a:t>
            </a:r>
            <a:r>
              <a:rPr lang="ar-IQ" sz="2800" dirty="0" smtClean="0"/>
              <a:t> القابل للتمدد </a:t>
            </a:r>
            <a:endParaRPr lang="ar-IQ"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456" b="1"/>
          <a:stretch/>
        </p:blipFill>
        <p:spPr bwMode="auto">
          <a:xfrm>
            <a:off x="1547664" y="1952005"/>
            <a:ext cx="3600400" cy="490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467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332</Words>
  <Application>Microsoft Office PowerPoint</Application>
  <PresentationFormat>عرض على الشاشة (3:4)‏</PresentationFormat>
  <Paragraphs>33</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نسق Office</vt:lpstr>
      <vt:lpstr>جامعة البصرة – كلية الطب البيطري  فرع الجراحة و التوليد البيطري </vt:lpstr>
      <vt:lpstr> الضمادة (الرباط الطبي ) Bandage  </vt:lpstr>
      <vt:lpstr>فوائد الضمادة </vt:lpstr>
      <vt:lpstr>الطبقة الاساسية (طبقة الاتصال )</vt:lpstr>
      <vt:lpstr>عرض تقديمي في PowerPoint</vt:lpstr>
      <vt:lpstr>الطبقة الثانية من الضماد </vt:lpstr>
      <vt:lpstr>الطبقة الثالثة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البصرة – كلية الطب البيطري  فرع الجراحة و التوليد البيطري</dc:title>
  <dc:creator>Maher</dc:creator>
  <cp:lastModifiedBy>Maher</cp:lastModifiedBy>
  <cp:revision>20</cp:revision>
  <dcterms:created xsi:type="dcterms:W3CDTF">2023-03-25T10:30:45Z</dcterms:created>
  <dcterms:modified xsi:type="dcterms:W3CDTF">2023-03-26T19:16:07Z</dcterms:modified>
</cp:coreProperties>
</file>